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9144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5896" y="1401698"/>
            <a:ext cx="5825202" cy="1646302"/>
          </a:xfrm>
        </p:spPr>
        <p:txBody>
          <a:bodyPr anchor="b">
            <a:noAutofit/>
          </a:bodyPr>
          <a:lstStyle>
            <a:lvl1pPr algn="ctr">
              <a:defRPr sz="36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473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46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68725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2882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5130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777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8566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620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02014"/>
            <a:ext cx="6447501" cy="684944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232899"/>
            <a:ext cx="6447501" cy="4808464"/>
          </a:xfrm>
        </p:spPr>
        <p:txBody>
          <a:bodyPr>
            <a:normAutofit/>
          </a:bodyPr>
          <a:lstStyle>
            <a:lvl1pPr algn="just">
              <a:spcBef>
                <a:spcPts val="600"/>
              </a:spcBef>
              <a:spcAft>
                <a:spcPts val="600"/>
              </a:spcAf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algn="just">
              <a:spcBef>
                <a:spcPts val="600"/>
              </a:spcBef>
              <a:spcAft>
                <a:spcPts val="600"/>
              </a:spcAf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algn="just">
              <a:spcBef>
                <a:spcPts val="600"/>
              </a:spcBef>
              <a:spcAft>
                <a:spcPts val="600"/>
              </a:spcAft>
              <a:defRPr sz="2400" i="1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algn="just">
              <a:spcBef>
                <a:spcPts val="600"/>
              </a:spcBef>
              <a:spcAft>
                <a:spcPts val="600"/>
              </a:spcAf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algn="just">
              <a:spcBef>
                <a:spcPts val="600"/>
              </a:spcBef>
              <a:spcAft>
                <a:spcPts val="600"/>
              </a:spcAf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142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393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022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30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506860"/>
            <a:ext cx="6447501" cy="664395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187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425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362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068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9144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2160590"/>
            <a:ext cx="6447501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6041363"/>
            <a:ext cx="6839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85F5D-AA3A-4952-817B-FEF0BB6D727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26-Mar-15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6041363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6041363"/>
            <a:ext cx="5125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38545E7-E7A5-46F8-B156-AB7429313CF3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524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216" y="1404257"/>
            <a:ext cx="6833507" cy="409282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 smtClean="0"/>
              <a:t>PART 2: 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 smtClean="0"/>
              <a:t>PRACTICAL EXPERIENCE OF SUPPORTING INDUSTRIES’ DEVELOPMENT IN VIETNAM</a:t>
            </a:r>
          </a:p>
        </p:txBody>
      </p:sp>
    </p:spTree>
    <p:extLst>
      <p:ext uri="{BB962C8B-B14F-4D97-AF65-F5344CB8AC3E}">
        <p14:creationId xmlns:p14="http://schemas.microsoft.com/office/powerpoint/2010/main" val="342215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1" y="857250"/>
            <a:ext cx="6213549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37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062" y="307887"/>
            <a:ext cx="8034245" cy="539281"/>
          </a:xfrm>
        </p:spPr>
        <p:txBody>
          <a:bodyPr>
            <a:normAutofit fontScale="90000"/>
          </a:bodyPr>
          <a:lstStyle/>
          <a:p>
            <a:r>
              <a:rPr lang="en-US" sz="3000" dirty="0" smtClean="0"/>
              <a:t>Industrial Development Strategy for 2025, visions toward 2035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232898"/>
            <a:ext cx="6447501" cy="5396502"/>
          </a:xfrm>
        </p:spPr>
        <p:txBody>
          <a:bodyPr>
            <a:normAutofit/>
          </a:bodyPr>
          <a:lstStyle/>
          <a:p>
            <a:r>
              <a:rPr lang="en-US" dirty="0" smtClean="0"/>
              <a:t>Philosophy</a:t>
            </a:r>
          </a:p>
          <a:p>
            <a:pPr lvl="1"/>
            <a:r>
              <a:rPr lang="en-US" dirty="0" smtClean="0"/>
              <a:t>Encourage private economy and foreign investment</a:t>
            </a:r>
          </a:p>
          <a:p>
            <a:pPr lvl="1"/>
            <a:r>
              <a:rPr lang="en-US" dirty="0" smtClean="0"/>
              <a:t>Develop prioritized industries, relying on highly skilled human resources and modern technology, motivated by competition</a:t>
            </a:r>
          </a:p>
          <a:p>
            <a:pPr lvl="1"/>
            <a:r>
              <a:rPr lang="en-US" dirty="0" smtClean="0"/>
              <a:t>Manufacture in combination with service and trading, deeply involved in industrial production value chain</a:t>
            </a:r>
          </a:p>
          <a:p>
            <a:r>
              <a:rPr lang="en-US" dirty="0" smtClean="0"/>
              <a:t>Some prioritized industries</a:t>
            </a:r>
          </a:p>
          <a:p>
            <a:pPr lvl="1"/>
            <a:r>
              <a:rPr lang="en-US" dirty="0" smtClean="0"/>
              <a:t>Processing and manufacturing industry</a:t>
            </a:r>
          </a:p>
          <a:p>
            <a:pPr lvl="1"/>
            <a:r>
              <a:rPr lang="en-US" dirty="0" smtClean="0"/>
              <a:t>Electronics and telecommunication</a:t>
            </a:r>
          </a:p>
          <a:p>
            <a:pPr lvl="1"/>
            <a:r>
              <a:rPr lang="en-US" dirty="0" smtClean="0"/>
              <a:t>New and renewable energy</a:t>
            </a:r>
          </a:p>
        </p:txBody>
      </p:sp>
    </p:spTree>
    <p:extLst>
      <p:ext uri="{BB962C8B-B14F-4D97-AF65-F5344CB8AC3E}">
        <p14:creationId xmlns:p14="http://schemas.microsoft.com/office/powerpoint/2010/main" val="4465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Targets:</a:t>
            </a:r>
          </a:p>
          <a:p>
            <a:pPr lvl="1"/>
            <a:r>
              <a:rPr lang="en-US" dirty="0" smtClean="0"/>
              <a:t>Industrial added value increases 6.5 – 7%/year in 2020; 7.5 – 8%/year in 2026 – 2035;</a:t>
            </a:r>
          </a:p>
          <a:p>
            <a:pPr lvl="1"/>
            <a:r>
              <a:rPr lang="en-US" dirty="0" smtClean="0"/>
              <a:t>Industrial manufacturing value </a:t>
            </a:r>
            <a:r>
              <a:rPr lang="en-US" dirty="0"/>
              <a:t>increases </a:t>
            </a:r>
            <a:r>
              <a:rPr lang="en-US" dirty="0" smtClean="0"/>
              <a:t>12.5 </a:t>
            </a:r>
            <a:r>
              <a:rPr lang="en-US" dirty="0"/>
              <a:t>– </a:t>
            </a:r>
            <a:r>
              <a:rPr lang="en-US" dirty="0" smtClean="0"/>
              <a:t>13%/</a:t>
            </a:r>
            <a:r>
              <a:rPr lang="en-US" dirty="0"/>
              <a:t>year in 2020; </a:t>
            </a:r>
            <a:r>
              <a:rPr lang="en-US" dirty="0" smtClean="0"/>
              <a:t>10.5 </a:t>
            </a:r>
            <a:r>
              <a:rPr lang="en-US" dirty="0"/>
              <a:t>– </a:t>
            </a:r>
            <a:r>
              <a:rPr lang="en-US" dirty="0" smtClean="0"/>
              <a:t>11%/</a:t>
            </a:r>
            <a:r>
              <a:rPr lang="en-US" dirty="0"/>
              <a:t>year in 2026 – </a:t>
            </a:r>
            <a:r>
              <a:rPr lang="en-US" dirty="0" smtClean="0"/>
              <a:t>2035;</a:t>
            </a:r>
            <a:endParaRPr lang="en-US" dirty="0"/>
          </a:p>
          <a:p>
            <a:pPr lvl="1"/>
            <a:r>
              <a:rPr lang="en-US" dirty="0" smtClean="0"/>
              <a:t>Industry accounts for 85-88% export value in 2025; more than 90% afterwards;</a:t>
            </a:r>
          </a:p>
          <a:p>
            <a:pPr lvl="1"/>
            <a:r>
              <a:rPr lang="en-US" dirty="0" smtClean="0"/>
              <a:t>Greenhouse gas emission increase 4 – 4.5%/year </a:t>
            </a:r>
          </a:p>
        </p:txBody>
      </p:sp>
    </p:spTree>
    <p:extLst>
      <p:ext uri="{BB962C8B-B14F-4D97-AF65-F5344CB8AC3E}">
        <p14:creationId xmlns:p14="http://schemas.microsoft.com/office/powerpoint/2010/main" val="329256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685803"/>
            <a:ext cx="6447501" cy="5355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dirty="0" smtClean="0"/>
              <a:t>Measures supporting local industries</a:t>
            </a:r>
          </a:p>
          <a:p>
            <a:r>
              <a:rPr lang="en-US" dirty="0" smtClean="0"/>
              <a:t>Support administrative procedures related to manufacturing – trading (customs, electricity access, etc…)</a:t>
            </a:r>
          </a:p>
          <a:p>
            <a:pPr lvl="1"/>
            <a:r>
              <a:rPr lang="en-US" dirty="0" smtClean="0"/>
              <a:t>Aim to reduce firms’ expense (time and money);</a:t>
            </a:r>
          </a:p>
          <a:p>
            <a:pPr lvl="1"/>
            <a:r>
              <a:rPr lang="en-US" dirty="0" smtClean="0"/>
              <a:t>Apply for all firms; FDI firms even get more preference (e.g.: custom clearance when importing);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82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533403"/>
            <a:ext cx="6447501" cy="5507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Financial support</a:t>
            </a:r>
          </a:p>
          <a:p>
            <a:pPr lvl="1"/>
            <a:r>
              <a:rPr lang="en-US" dirty="0" smtClean="0"/>
              <a:t>CIT reduction, waiver:</a:t>
            </a:r>
          </a:p>
          <a:p>
            <a:pPr lvl="2"/>
            <a:r>
              <a:rPr lang="en-US" dirty="0" smtClean="0"/>
              <a:t>Incentives in tax waiver/reduction period: depending on firms’ conditions to get:</a:t>
            </a:r>
          </a:p>
          <a:p>
            <a:pPr lvl="3"/>
            <a:r>
              <a:rPr lang="en-US" dirty="0" smtClean="0"/>
              <a:t>Waiver in 4 years, 50% reduction in succeeding 9 years;</a:t>
            </a:r>
          </a:p>
          <a:p>
            <a:pPr lvl="3"/>
            <a:r>
              <a:rPr lang="en-US" dirty="0"/>
              <a:t>Waiver in </a:t>
            </a:r>
            <a:r>
              <a:rPr lang="en-US" dirty="0" smtClean="0"/>
              <a:t>5 </a:t>
            </a:r>
            <a:r>
              <a:rPr lang="en-US" dirty="0"/>
              <a:t>years, 50% reduction in succeeding </a:t>
            </a:r>
            <a:r>
              <a:rPr lang="en-US" dirty="0" smtClean="0"/>
              <a:t>4 </a:t>
            </a:r>
            <a:r>
              <a:rPr lang="en-US" dirty="0"/>
              <a:t>years;</a:t>
            </a:r>
          </a:p>
          <a:p>
            <a:pPr lvl="3"/>
            <a:r>
              <a:rPr lang="en-US" dirty="0"/>
              <a:t>Waiver in </a:t>
            </a:r>
            <a:r>
              <a:rPr lang="en-US" dirty="0" smtClean="0"/>
              <a:t>2 </a:t>
            </a:r>
            <a:r>
              <a:rPr lang="en-US" dirty="0"/>
              <a:t>years, 50% reduction in succeeding </a:t>
            </a:r>
            <a:r>
              <a:rPr lang="en-US" dirty="0" smtClean="0"/>
              <a:t>4 years;</a:t>
            </a:r>
          </a:p>
          <a:p>
            <a:pPr lvl="2"/>
            <a:r>
              <a:rPr lang="en-US" dirty="0" smtClean="0"/>
              <a:t>Incentives in tax rates: depending on firms’ conditions to apply:</a:t>
            </a:r>
          </a:p>
          <a:p>
            <a:pPr lvl="3"/>
            <a:r>
              <a:rPr lang="en-US" dirty="0" smtClean="0"/>
              <a:t>10% in 15 years;</a:t>
            </a:r>
          </a:p>
          <a:p>
            <a:pPr lvl="3"/>
            <a:r>
              <a:rPr lang="en-US" dirty="0" smtClean="0"/>
              <a:t>20% in 10 years (from 2016: reduce to 17%)</a:t>
            </a:r>
          </a:p>
        </p:txBody>
      </p:sp>
    </p:spTree>
    <p:extLst>
      <p:ext uri="{BB962C8B-B14F-4D97-AF65-F5344CB8AC3E}">
        <p14:creationId xmlns:p14="http://schemas.microsoft.com/office/powerpoint/2010/main" val="117990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533403"/>
            <a:ext cx="6447501" cy="5507963"/>
          </a:xfrm>
        </p:spPr>
        <p:txBody>
          <a:bodyPr>
            <a:normAutofit/>
          </a:bodyPr>
          <a:lstStyle/>
          <a:p>
            <a:r>
              <a:rPr lang="en-US" dirty="0" smtClean="0"/>
              <a:t>Other financial supports: for high technology industries</a:t>
            </a:r>
          </a:p>
          <a:p>
            <a:pPr lvl="1"/>
            <a:r>
              <a:rPr lang="en-US" dirty="0" smtClean="0"/>
              <a:t>Import tax waiver/reduction when importing high technology machinery equipment line;</a:t>
            </a:r>
          </a:p>
          <a:p>
            <a:pPr lvl="1"/>
            <a:r>
              <a:rPr lang="en-US" dirty="0" smtClean="0"/>
              <a:t>Interest subsidy or guarantee when borrowing for high technology investment projects;</a:t>
            </a:r>
          </a:p>
          <a:p>
            <a:pPr lvl="1"/>
            <a:r>
              <a:rPr lang="en-US" dirty="0" smtClean="0"/>
              <a:t>Allow accelerated depreciation;</a:t>
            </a:r>
          </a:p>
          <a:p>
            <a:pPr lvl="1"/>
            <a:r>
              <a:rPr lang="en-US" dirty="0" smtClean="0"/>
              <a:t>Support capital for investment in science and technology</a:t>
            </a:r>
          </a:p>
          <a:p>
            <a:pPr lvl="2"/>
            <a:r>
              <a:rPr lang="en-US" dirty="0" smtClean="0"/>
              <a:t>NAFOSTED: maximum 30% project’s expense</a:t>
            </a:r>
          </a:p>
        </p:txBody>
      </p:sp>
    </p:spTree>
    <p:extLst>
      <p:ext uri="{BB962C8B-B14F-4D97-AF65-F5344CB8AC3E}">
        <p14:creationId xmlns:p14="http://schemas.microsoft.com/office/powerpoint/2010/main" val="4798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566057"/>
            <a:ext cx="6447501" cy="5475306"/>
          </a:xfrm>
        </p:spPr>
        <p:txBody>
          <a:bodyPr>
            <a:normAutofit/>
          </a:bodyPr>
          <a:lstStyle/>
          <a:p>
            <a:r>
              <a:rPr lang="en-US" dirty="0" smtClean="0"/>
              <a:t>Other supports</a:t>
            </a:r>
          </a:p>
          <a:p>
            <a:pPr lvl="1"/>
            <a:r>
              <a:rPr lang="en-US" dirty="0" smtClean="0"/>
              <a:t>Introduce, create network to connect with big foreign firms;</a:t>
            </a:r>
          </a:p>
          <a:p>
            <a:pPr lvl="1"/>
            <a:r>
              <a:rPr lang="en-US" dirty="0" smtClean="0"/>
              <a:t>Human: support in training labor + consulting experts;</a:t>
            </a:r>
          </a:p>
          <a:p>
            <a:pPr lvl="1"/>
            <a:r>
              <a:rPr lang="en-US" dirty="0" smtClean="0"/>
              <a:t>Support in application of international management system (expense for consulting, training and certifying)</a:t>
            </a:r>
          </a:p>
          <a:p>
            <a:pPr lvl="1"/>
            <a:r>
              <a:rPr lang="en-US" dirty="0" smtClean="0"/>
              <a:t>Intellectual property: support in registering labels overseas;</a:t>
            </a:r>
          </a:p>
          <a:p>
            <a:pPr lvl="1"/>
            <a:r>
              <a:rPr lang="en-US" dirty="0" smtClean="0"/>
              <a:t>Energy using: support in diagnose and manage energy usage</a:t>
            </a:r>
          </a:p>
          <a:p>
            <a:pPr lvl="1"/>
            <a:r>
              <a:rPr lang="en-US" dirty="0" smtClean="0"/>
              <a:t>Provide information, propagate knowledge</a:t>
            </a:r>
          </a:p>
          <a:p>
            <a:pPr lvl="1"/>
            <a:r>
              <a:rPr lang="en-US" dirty="0" smtClean="0"/>
              <a:t>Etc…</a:t>
            </a:r>
          </a:p>
        </p:txBody>
      </p:sp>
    </p:spTree>
    <p:extLst>
      <p:ext uri="{BB962C8B-B14F-4D97-AF65-F5344CB8AC3E}">
        <p14:creationId xmlns:p14="http://schemas.microsoft.com/office/powerpoint/2010/main" val="248875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522517"/>
            <a:ext cx="6447501" cy="5518849"/>
          </a:xfrm>
        </p:spPr>
        <p:txBody>
          <a:bodyPr>
            <a:normAutofit/>
          </a:bodyPr>
          <a:lstStyle/>
          <a:p>
            <a:r>
              <a:rPr lang="en-US" dirty="0" smtClean="0"/>
              <a:t>Issues in industrial policies</a:t>
            </a:r>
          </a:p>
          <a:p>
            <a:pPr lvl="1"/>
            <a:r>
              <a:rPr lang="en-US" dirty="0" smtClean="0"/>
              <a:t>Scattered industrial development support in policies (tax, investment, science and technology, etc…);</a:t>
            </a:r>
          </a:p>
          <a:p>
            <a:pPr lvl="1"/>
            <a:r>
              <a:rPr lang="en-US" dirty="0" smtClean="0"/>
              <a:t>Too many prioritized sectors and products while lacking coordination and resources;</a:t>
            </a:r>
          </a:p>
          <a:p>
            <a:pPr lvl="1"/>
            <a:r>
              <a:rPr lang="en-US" dirty="0" smtClean="0"/>
              <a:t>Fluctuation in macro economics and policies </a:t>
            </a:r>
            <a:r>
              <a:rPr lang="en-US" dirty="0" smtClean="0">
                <a:sym typeface="Wingdings" panose="05000000000000000000" pitchFamily="2" charset="2"/>
              </a:rPr>
              <a:t> hard to encourage firms to make long term investment;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Incentives for FDI firms are, in reality, more than those for local firms;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Lack of policies to connect import replacing sectors and export oriented ones;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2282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1923" y="2657642"/>
            <a:ext cx="6447501" cy="1063105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/>
              <a:t>THANK YOU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01013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677636" y="214313"/>
            <a:ext cx="6247209" cy="571500"/>
          </a:xfrm>
        </p:spPr>
        <p:txBody>
          <a:bodyPr>
            <a:normAutofit fontScale="90000"/>
          </a:bodyPr>
          <a:lstStyle/>
          <a:p>
            <a:r>
              <a:rPr lang="en-AU" altLang="en-US" dirty="0" smtClean="0"/>
              <a:t>INTRODUCTION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sz="quarter" idx="1"/>
          </p:nvPr>
        </p:nvSpPr>
        <p:spPr>
          <a:xfrm>
            <a:off x="677637" y="1071563"/>
            <a:ext cx="6637564" cy="5429250"/>
          </a:xfrm>
        </p:spPr>
        <p:txBody>
          <a:bodyPr>
            <a:normAutofit fontScale="92500" lnSpcReduction="20000"/>
          </a:bodyPr>
          <a:lstStyle/>
          <a:p>
            <a:pPr algn="just">
              <a:defRPr/>
            </a:pPr>
            <a:r>
              <a:rPr lang="en-AU" dirty="0" smtClean="0"/>
              <a:t>Vietnam</a:t>
            </a:r>
            <a:r>
              <a:rPr lang="en-AU" baseline="0" dirty="0" smtClean="0"/>
              <a:t> has implement Socio-</a:t>
            </a:r>
            <a:r>
              <a:rPr lang="en-AU" dirty="0" smtClean="0"/>
              <a:t>economic Strategy period 2001-2010 quite successfully with regards of growth, average GDP per head, poverty reduction, trade. Remaining issues: poor quality growth, slow shift of economic structure, little potential for current growing option </a:t>
            </a:r>
          </a:p>
          <a:p>
            <a:pPr algn="just">
              <a:defRPr/>
            </a:pPr>
            <a:r>
              <a:rPr lang="en-US" dirty="0" smtClean="0"/>
              <a:t>Industry is the main motivation for growth in 2001 – 2010 period, account for a large proportion in GDP and jobs, tend to shift to products with high added value and technology. Nevertheless: Competition capacity? Supporting structure? Growth potential?</a:t>
            </a:r>
          </a:p>
          <a:p>
            <a:pPr algn="just">
              <a:defRPr/>
            </a:pPr>
            <a:r>
              <a:rPr lang="en-US" dirty="0" smtClean="0"/>
              <a:t>Vietnam has started to implement Socio-economic Strategy period 2011-2020, concentrates on 3 breakthrough phase (institution, infrastructure, labor) for industrialization and modernization</a:t>
            </a:r>
            <a:endParaRPr lang="en-AU" dirty="0" smtClean="0"/>
          </a:p>
          <a:p>
            <a:pPr lvl="1">
              <a:defRPr/>
            </a:pPr>
            <a:r>
              <a:rPr lang="en-AU" dirty="0" smtClean="0"/>
              <a:t>In the context of limited resources, which sectors (subsectors) should be prioritized? How to support and to what extent?</a:t>
            </a:r>
          </a:p>
        </p:txBody>
      </p:sp>
    </p:spTree>
    <p:extLst>
      <p:ext uri="{BB962C8B-B14F-4D97-AF65-F5344CB8AC3E}">
        <p14:creationId xmlns:p14="http://schemas.microsoft.com/office/powerpoint/2010/main" val="206761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sz="quarter" idx="1"/>
          </p:nvPr>
        </p:nvSpPr>
        <p:spPr>
          <a:xfrm>
            <a:off x="289467" y="202121"/>
            <a:ext cx="6247210" cy="50006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AU" altLang="en-US" dirty="0" smtClean="0"/>
              <a:t>10 biggest manufacturing industry based on added value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187169"/>
              </p:ext>
            </p:extLst>
          </p:nvPr>
        </p:nvGraphicFramePr>
        <p:xfrm>
          <a:off x="326136" y="1612730"/>
          <a:ext cx="3761232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992"/>
                <a:gridCol w="3063240"/>
              </a:tblGrid>
              <a:tr h="19982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ISIC</a:t>
                      </a:r>
                      <a:r>
                        <a:rPr lang="en-US" sz="1200" baseline="0" dirty="0" smtClean="0"/>
                        <a:t> Rev 3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Industry</a:t>
                      </a:r>
                      <a:endParaRPr lang="vi-VN" sz="1200"/>
                    </a:p>
                  </a:txBody>
                  <a:tcPr marL="68580" marR="68580"/>
                </a:tc>
              </a:tr>
              <a:tr h="27013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vi-VN" sz="12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Manufacture of food products and beverages</a:t>
                      </a:r>
                      <a:endParaRPr lang="vi-VN" sz="1200"/>
                    </a:p>
                  </a:txBody>
                  <a:tcPr marL="68580" marR="68580"/>
                </a:tc>
              </a:tr>
              <a:tr h="3330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18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vi-VN" sz="12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Manufacture of wearing apparel; dressing and dyeing of fu</a:t>
                      </a:r>
                      <a:r>
                        <a:rPr lang="en-US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endParaRPr lang="vi-VN" sz="1200"/>
                    </a:p>
                  </a:txBody>
                  <a:tcPr marL="68580" marR="68580"/>
                </a:tc>
              </a:tr>
              <a:tr h="3330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19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vi-VN" sz="12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Tanning and dressing of leather; manufacture of luggage, handbags, saddlery, harness and footwear</a:t>
                      </a:r>
                      <a:endParaRPr lang="vi-VN" sz="1200"/>
                    </a:p>
                  </a:txBody>
                  <a:tcPr marL="68580" marR="68580"/>
                </a:tc>
              </a:tr>
              <a:tr h="27013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36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vi-VN" sz="12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Manufacture of furniture; manufacturing n.e.c.</a:t>
                      </a:r>
                      <a:endParaRPr lang="vi-VN" sz="1200"/>
                    </a:p>
                  </a:txBody>
                  <a:tcPr marL="68580" marR="68580"/>
                </a:tc>
              </a:tr>
              <a:tr h="27013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17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vi-VN" sz="12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Manufacture of textiles</a:t>
                      </a:r>
                      <a:endParaRPr lang="vi-VN" sz="1200"/>
                    </a:p>
                  </a:txBody>
                  <a:tcPr marL="68580" marR="68580"/>
                </a:tc>
              </a:tr>
              <a:tr h="27013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31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vi-VN" sz="12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Manufacture of electrical machinery and apparatus n.e.c.</a:t>
                      </a:r>
                      <a:endParaRPr lang="vi-VN" sz="1200"/>
                    </a:p>
                  </a:txBody>
                  <a:tcPr marL="68580" marR="68580"/>
                </a:tc>
              </a:tr>
              <a:tr h="333040">
                <a:tc>
                  <a:txBody>
                    <a:bodyPr/>
                    <a:lstStyle/>
                    <a:p>
                      <a:r>
                        <a:rPr lang="vi-VN" sz="1200" smtClean="0"/>
                        <a:t>30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vi-VN" sz="1200" smtClean="0"/>
                        <a:t>Manufacture of office, accounting and computing machinery</a:t>
                      </a:r>
                      <a:endParaRPr lang="vi-VN" sz="1200"/>
                    </a:p>
                  </a:txBody>
                  <a:tcPr marL="68580" marR="68580"/>
                </a:tc>
              </a:tr>
              <a:tr h="333040">
                <a:tc>
                  <a:txBody>
                    <a:bodyPr/>
                    <a:lstStyle/>
                    <a:p>
                      <a:r>
                        <a:rPr lang="vi-VN" sz="1200" smtClean="0"/>
                        <a:t>32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vi-VN" sz="12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Manufacture of radio, television and communication equipment and apparatus</a:t>
                      </a:r>
                      <a:endParaRPr lang="vi-VN" sz="1200"/>
                    </a:p>
                  </a:txBody>
                  <a:tcPr marL="68580" marR="68580"/>
                </a:tc>
              </a:tr>
              <a:tr h="270132">
                <a:tc>
                  <a:txBody>
                    <a:bodyPr/>
                    <a:lstStyle/>
                    <a:p>
                      <a:r>
                        <a:rPr lang="vi-VN" sz="1200" smtClean="0"/>
                        <a:t>25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vi-VN" sz="12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Manufacture of rubber and plastics products</a:t>
                      </a:r>
                      <a:endParaRPr lang="vi-VN" sz="1200"/>
                    </a:p>
                  </a:txBody>
                  <a:tcPr marL="68580" marR="68580"/>
                </a:tc>
              </a:tr>
              <a:tr h="270132">
                <a:tc>
                  <a:txBody>
                    <a:bodyPr/>
                    <a:lstStyle/>
                    <a:p>
                      <a:r>
                        <a:rPr lang="vi-VN" sz="1200" smtClean="0"/>
                        <a:t>24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vi-VN" sz="12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Manufacture of chemicals and chemical products</a:t>
                      </a:r>
                      <a:endParaRPr lang="vi-VN" sz="1200"/>
                    </a:p>
                  </a:txBody>
                  <a:tcPr marL="68580" marR="68580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578016"/>
              </p:ext>
            </p:extLst>
          </p:nvPr>
        </p:nvGraphicFramePr>
        <p:xfrm>
          <a:off x="4280916" y="1571354"/>
          <a:ext cx="4155496" cy="4435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3420"/>
                <a:gridCol w="3462076"/>
              </a:tblGrid>
              <a:tr h="25992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ISIC</a:t>
                      </a:r>
                      <a:r>
                        <a:rPr lang="en-US" sz="1200" baseline="0" dirty="0" smtClean="0"/>
                        <a:t> Rev 3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Industry</a:t>
                      </a:r>
                      <a:endParaRPr lang="vi-VN" sz="1200"/>
                    </a:p>
                  </a:txBody>
                  <a:tcPr marL="68580" marR="68580"/>
                </a:tc>
              </a:tr>
              <a:tr h="30195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vi-VN" sz="12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Manufacture of food products and beverages</a:t>
                      </a:r>
                      <a:endParaRPr lang="vi-VN" sz="1200"/>
                    </a:p>
                  </a:txBody>
                  <a:tcPr marL="68580" marR="68580"/>
                </a:tc>
              </a:tr>
              <a:tr h="30195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26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vi-VN" sz="1200" smtClean="0"/>
                        <a:t>Manufacture of other non-metallic mineral products</a:t>
                      </a:r>
                      <a:endParaRPr lang="vi-VN" sz="1200"/>
                    </a:p>
                  </a:txBody>
                  <a:tcPr marL="68580" marR="68580"/>
                </a:tc>
              </a:tr>
              <a:tr h="43321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18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12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Manufacture of wearing apparel; dressing and dyeing of fu</a:t>
                      </a:r>
                      <a:r>
                        <a:rPr lang="en-US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endParaRPr lang="vi-VN" sz="1200"/>
                    </a:p>
                  </a:txBody>
                  <a:tcPr marL="68580" marR="68580"/>
                </a:tc>
              </a:tr>
              <a:tr h="30195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24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12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Manufacture of chemicals and chemical products</a:t>
                      </a:r>
                      <a:endParaRPr lang="vi-VN" sz="1200"/>
                    </a:p>
                  </a:txBody>
                  <a:tcPr marL="68580" marR="68580"/>
                </a:tc>
              </a:tr>
              <a:tr h="30195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19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12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Tanning and dressing of leather; manufacture of luggage, handbags, saddlery, harness and footwear</a:t>
                      </a:r>
                      <a:endParaRPr lang="vi-VN" sz="1200" smtClean="0"/>
                    </a:p>
                  </a:txBody>
                  <a:tcPr marL="68580" marR="68580"/>
                </a:tc>
              </a:tr>
              <a:tr h="30195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31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vi-VN" sz="12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Manufacture of electrical machinery and apparatus n.e.c</a:t>
                      </a:r>
                      <a:endParaRPr lang="vi-VN" sz="1200"/>
                    </a:p>
                  </a:txBody>
                  <a:tcPr marL="68580" marR="68580"/>
                </a:tc>
              </a:tr>
              <a:tr h="433211">
                <a:tc>
                  <a:txBody>
                    <a:bodyPr/>
                    <a:lstStyle/>
                    <a:p>
                      <a:r>
                        <a:rPr lang="vi-VN" sz="1200" smtClean="0"/>
                        <a:t>28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vi-VN" sz="1200" smtClean="0"/>
                        <a:t>Manufacture of fabricated metal products, except machinery and equipment</a:t>
                      </a:r>
                      <a:endParaRPr lang="vi-VN" sz="1200"/>
                    </a:p>
                  </a:txBody>
                  <a:tcPr marL="68580" marR="68580"/>
                </a:tc>
              </a:tr>
              <a:tr h="301954">
                <a:tc>
                  <a:txBody>
                    <a:bodyPr/>
                    <a:lstStyle/>
                    <a:p>
                      <a:r>
                        <a:rPr lang="vi-VN" sz="1200" smtClean="0"/>
                        <a:t>17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12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Manufacture of textiles</a:t>
                      </a:r>
                      <a:endParaRPr lang="vi-VN" sz="1200" smtClean="0"/>
                    </a:p>
                  </a:txBody>
                  <a:tcPr marL="68580" marR="68580"/>
                </a:tc>
              </a:tr>
              <a:tr h="301954">
                <a:tc>
                  <a:txBody>
                    <a:bodyPr/>
                    <a:lstStyle/>
                    <a:p>
                      <a:r>
                        <a:rPr lang="vi-VN" sz="1200" smtClean="0"/>
                        <a:t>36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1200" b="0" i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Manufacture of furniture; manufacturing n.e.c.</a:t>
                      </a:r>
                      <a:endParaRPr lang="vi-VN" sz="1200" smtClean="0"/>
                    </a:p>
                  </a:txBody>
                  <a:tcPr marL="68580" marR="68580"/>
                </a:tc>
              </a:tr>
              <a:tr h="301954">
                <a:tc>
                  <a:txBody>
                    <a:bodyPr/>
                    <a:lstStyle/>
                    <a:p>
                      <a:r>
                        <a:rPr lang="vi-VN" sz="1200" smtClean="0"/>
                        <a:t>35</a:t>
                      </a:r>
                      <a:endParaRPr lang="vi-VN" sz="1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vi-VN" sz="1200" smtClean="0"/>
                        <a:t>Manufacture of other transport equipment</a:t>
                      </a:r>
                      <a:endParaRPr lang="vi-VN" sz="1200"/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>
          <a:xfrm>
            <a:off x="289467" y="855536"/>
            <a:ext cx="2654903" cy="500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just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742950" indent="-285750" algn="just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just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i="1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just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just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90C226"/>
              </a:buClr>
              <a:buFont typeface="Wingdings 3" charset="2"/>
              <a:buNone/>
            </a:pPr>
            <a:r>
              <a:rPr lang="vi-VN" alt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Added value</a:t>
            </a:r>
            <a:endParaRPr lang="en-AU" altLang="en-US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344831" y="912496"/>
            <a:ext cx="2654903" cy="500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just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742950" indent="-285750" algn="just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just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i="1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just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just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90C226"/>
              </a:buClr>
              <a:buFont typeface="Wingdings 3" charset="2"/>
              <a:buNone/>
            </a:pPr>
            <a:r>
              <a:rPr lang="vi-VN" alt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Export value</a:t>
            </a:r>
            <a:endParaRPr lang="en-AU" altLang="en-US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12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089422" y="71442"/>
            <a:ext cx="6911579" cy="439737"/>
          </a:xfrm>
        </p:spPr>
        <p:txBody>
          <a:bodyPr/>
          <a:lstStyle/>
          <a:p>
            <a:pPr algn="ctr"/>
            <a:r>
              <a:rPr lang="en-US" altLang="en-US" sz="2000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Potentials industries in industrial researches</a:t>
            </a:r>
            <a:endParaRPr lang="en-US" altLang="en-US" sz="2000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157" y="642938"/>
            <a:ext cx="6643688" cy="613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807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92608" y="241304"/>
            <a:ext cx="6876288" cy="599947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altLang="ja-JP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Strategy to position potential industries in the future</a:t>
            </a:r>
            <a:endParaRPr lang="en-US" altLang="ja-JP" sz="28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4388" y="987553"/>
            <a:ext cx="6172200" cy="5556124"/>
          </a:xfrm>
        </p:spPr>
        <p:txBody>
          <a:bodyPr rtlCol="0">
            <a:normAutofit fontScale="92500"/>
          </a:bodyPr>
          <a:lstStyle/>
          <a:p>
            <a:pPr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dirty="0" smtClean="0">
                <a:latin typeface="Arial" pitchFamily="34" charset="0"/>
                <a:cs typeface="Arial" pitchFamily="34" charset="0"/>
              </a:rPr>
              <a:t>Promote developing current export oriented, labor intensive industries (involving in global value chain, manufacturing ++)</a:t>
            </a:r>
          </a:p>
          <a:p>
            <a:pPr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dirty="0" smtClean="0">
                <a:latin typeface="Arial" pitchFamily="34" charset="0"/>
                <a:cs typeface="Arial" pitchFamily="34" charset="0"/>
              </a:rPr>
              <a:t>Turn machinery manufacturing industry into the heart of industrialization (supporting industry and labor are key factors)</a:t>
            </a:r>
          </a:p>
          <a:p>
            <a:pPr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dirty="0" smtClean="0">
                <a:latin typeface="Arial" pitchFamily="34" charset="0"/>
                <a:cs typeface="Arial" pitchFamily="34" charset="0"/>
              </a:rPr>
              <a:t>Promote export of machinery/electronic parts and items</a:t>
            </a:r>
          </a:p>
          <a:p>
            <a:pPr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dirty="0" smtClean="0">
                <a:latin typeface="Arial" pitchFamily="34" charset="0"/>
                <a:cs typeface="Arial" pitchFamily="34" charset="0"/>
              </a:rPr>
              <a:t>Developed industries using skilled labor without big investment (high value services, software)</a:t>
            </a:r>
          </a:p>
          <a:p>
            <a:pPr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dirty="0" smtClean="0">
                <a:latin typeface="Arial" pitchFamily="34" charset="0"/>
                <a:cs typeface="Arial" pitchFamily="34" charset="0"/>
              </a:rPr>
              <a:t>Replace import of industrial materials when domestic demand rises</a:t>
            </a:r>
          </a:p>
          <a:p>
            <a:pPr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dirty="0" smtClean="0">
                <a:latin typeface="Arial" pitchFamily="34" charset="0"/>
                <a:cs typeface="Arial" pitchFamily="34" charset="0"/>
              </a:rPr>
              <a:t>High technology, innovation, new technology??</a:t>
            </a:r>
            <a:endParaRPr lang="en-US" altLang="ja-JP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82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224"/>
          <p:cNvSpPr txBox="1">
            <a:spLocks noChangeArrowheads="1"/>
          </p:cNvSpPr>
          <p:nvPr/>
        </p:nvSpPr>
        <p:spPr bwMode="auto">
          <a:xfrm>
            <a:off x="363143" y="54770"/>
            <a:ext cx="658891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altLang="ja-JP" sz="2000" b="1" dirty="0" smtClean="0">
                <a:solidFill>
                  <a:srgbClr val="800000"/>
                </a:solidFill>
                <a:latin typeface="Arial" panose="020B0604020202020204" pitchFamily="34" charset="0"/>
              </a:rPr>
              <a:t>Positioning potential industries in Vietnam at present</a:t>
            </a:r>
            <a:endParaRPr lang="en-US" altLang="ja-JP" sz="2000" b="1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6147" name="Line 1225"/>
          <p:cNvSpPr>
            <a:spLocks noChangeShapeType="1"/>
          </p:cNvSpPr>
          <p:nvPr/>
        </p:nvSpPr>
        <p:spPr bwMode="auto">
          <a:xfrm>
            <a:off x="1331119" y="1412875"/>
            <a:ext cx="6373416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148" name="Line 1226"/>
          <p:cNvSpPr>
            <a:spLocks noChangeShapeType="1"/>
          </p:cNvSpPr>
          <p:nvPr/>
        </p:nvSpPr>
        <p:spPr bwMode="auto">
          <a:xfrm>
            <a:off x="2303860" y="836617"/>
            <a:ext cx="0" cy="57610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149" name="Text Box 1228"/>
          <p:cNvSpPr txBox="1">
            <a:spLocks noChangeArrowheads="1"/>
          </p:cNvSpPr>
          <p:nvPr/>
        </p:nvSpPr>
        <p:spPr bwMode="auto">
          <a:xfrm>
            <a:off x="2413397" y="765178"/>
            <a:ext cx="161805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ja-JP" dirty="0" smtClean="0">
                <a:solidFill>
                  <a:prstClr val="black"/>
                </a:solidFill>
                <a:latin typeface="Arial" panose="020B0604020202020204" pitchFamily="34" charset="0"/>
              </a:rPr>
              <a:t>Unskilled-labor intensive</a:t>
            </a:r>
            <a:endParaRPr lang="en-US" altLang="ja-JP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150" name="Text Box 1229"/>
          <p:cNvSpPr txBox="1">
            <a:spLocks noChangeArrowheads="1"/>
          </p:cNvSpPr>
          <p:nvPr/>
        </p:nvSpPr>
        <p:spPr bwMode="auto">
          <a:xfrm>
            <a:off x="4193381" y="765179"/>
            <a:ext cx="16204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ja-JP" dirty="0" smtClean="0">
                <a:solidFill>
                  <a:prstClr val="black"/>
                </a:solidFill>
                <a:latin typeface="Arial" panose="020B0604020202020204" pitchFamily="34" charset="0"/>
              </a:rPr>
              <a:t>Skilled-labor intensive	</a:t>
            </a:r>
            <a:endParaRPr lang="en-US" altLang="ja-JP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151" name="Text Box 1230"/>
          <p:cNvSpPr txBox="1">
            <a:spLocks noChangeArrowheads="1"/>
          </p:cNvSpPr>
          <p:nvPr/>
        </p:nvSpPr>
        <p:spPr bwMode="auto">
          <a:xfrm>
            <a:off x="5976344" y="949843"/>
            <a:ext cx="14037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ja-JP" dirty="0" smtClean="0">
                <a:solidFill>
                  <a:prstClr val="black"/>
                </a:solidFill>
                <a:latin typeface="Arial" panose="020B0604020202020204" pitchFamily="34" charset="0"/>
              </a:rPr>
              <a:t>Capital intensive</a:t>
            </a:r>
            <a:endParaRPr lang="en-US" altLang="ja-JP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152" name="Text Box 1231"/>
          <p:cNvSpPr txBox="1">
            <a:spLocks noChangeArrowheads="1"/>
          </p:cNvSpPr>
          <p:nvPr/>
        </p:nvSpPr>
        <p:spPr bwMode="auto">
          <a:xfrm>
            <a:off x="1331121" y="1773239"/>
            <a:ext cx="86439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altLang="ja-JP" dirty="0" smtClean="0">
                <a:solidFill>
                  <a:prstClr val="black"/>
                </a:solidFill>
                <a:latin typeface="Arial" panose="020B0604020202020204" pitchFamily="34" charset="0"/>
              </a:rPr>
              <a:t>Domestic market oriented</a:t>
            </a:r>
            <a:endParaRPr lang="en-US" altLang="ja-JP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153" name="Line 1232"/>
          <p:cNvSpPr>
            <a:spLocks noChangeShapeType="1"/>
          </p:cNvSpPr>
          <p:nvPr/>
        </p:nvSpPr>
        <p:spPr bwMode="auto">
          <a:xfrm>
            <a:off x="2303860" y="836617"/>
            <a:ext cx="0" cy="57610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154" name="Text Box 1233"/>
          <p:cNvSpPr txBox="1">
            <a:spLocks noChangeArrowheads="1"/>
          </p:cNvSpPr>
          <p:nvPr/>
        </p:nvSpPr>
        <p:spPr bwMode="auto">
          <a:xfrm>
            <a:off x="1331121" y="5084765"/>
            <a:ext cx="86439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altLang="ja-JP" dirty="0" smtClean="0">
                <a:solidFill>
                  <a:prstClr val="black"/>
                </a:solidFill>
                <a:latin typeface="Arial" panose="020B0604020202020204" pitchFamily="34" charset="0"/>
              </a:rPr>
              <a:t>Export oriented</a:t>
            </a:r>
            <a:endParaRPr lang="en-US" altLang="ja-JP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155" name="AutoShape 1236"/>
          <p:cNvSpPr>
            <a:spLocks noChangeArrowheads="1"/>
          </p:cNvSpPr>
          <p:nvPr/>
        </p:nvSpPr>
        <p:spPr bwMode="auto">
          <a:xfrm>
            <a:off x="4842274" y="3328419"/>
            <a:ext cx="1674019" cy="2463777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156" name="Oval 1237"/>
          <p:cNvSpPr>
            <a:spLocks noChangeArrowheads="1"/>
          </p:cNvSpPr>
          <p:nvPr/>
        </p:nvSpPr>
        <p:spPr bwMode="auto">
          <a:xfrm>
            <a:off x="2465787" y="4292600"/>
            <a:ext cx="1835944" cy="2160588"/>
          </a:xfrm>
          <a:prstGeom prst="ellipse">
            <a:avLst/>
          </a:prstGeom>
          <a:solidFill>
            <a:srgbClr val="FFC9E4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ja-JP" dirty="0" smtClean="0">
                <a:solidFill>
                  <a:prstClr val="black"/>
                </a:solidFill>
                <a:latin typeface="Arial" panose="020B0604020202020204" pitchFamily="34" charset="0"/>
              </a:rPr>
              <a:t>Textile</a:t>
            </a:r>
          </a:p>
          <a:p>
            <a:pPr algn="ctr"/>
            <a:r>
              <a:rPr lang="en-US" altLang="ja-JP" dirty="0" smtClean="0">
                <a:solidFill>
                  <a:prstClr val="black"/>
                </a:solidFill>
                <a:latin typeface="Arial" panose="020B0604020202020204" pitchFamily="34" charset="0"/>
              </a:rPr>
              <a:t>Shoes</a:t>
            </a:r>
          </a:p>
          <a:p>
            <a:pPr algn="ctr"/>
            <a:r>
              <a:rPr lang="en-US" altLang="ja-JP" dirty="0" smtClean="0">
                <a:solidFill>
                  <a:prstClr val="black"/>
                </a:solidFill>
                <a:latin typeface="Arial" panose="020B0604020202020204" pitchFamily="34" charset="0"/>
              </a:rPr>
              <a:t>Electronic assembly</a:t>
            </a:r>
          </a:p>
          <a:p>
            <a:pPr algn="ctr"/>
            <a:r>
              <a:rPr lang="en-US" altLang="ja-JP" dirty="0" smtClean="0">
                <a:solidFill>
                  <a:prstClr val="black"/>
                </a:solidFill>
                <a:latin typeface="Arial" panose="020B0604020202020204" pitchFamily="34" charset="0"/>
              </a:rPr>
              <a:t>Food Processing</a:t>
            </a:r>
          </a:p>
          <a:p>
            <a:pPr algn="ctr"/>
            <a:r>
              <a:rPr lang="en-US" altLang="ja-JP" dirty="0" smtClean="0">
                <a:solidFill>
                  <a:prstClr val="black"/>
                </a:solidFill>
                <a:latin typeface="Arial" panose="020B0604020202020204" pitchFamily="34" charset="0"/>
              </a:rPr>
              <a:t>Handicraft</a:t>
            </a:r>
          </a:p>
        </p:txBody>
      </p:sp>
      <p:sp>
        <p:nvSpPr>
          <p:cNvPr id="6157" name="Oval 1238"/>
          <p:cNvSpPr>
            <a:spLocks noChangeArrowheads="1"/>
          </p:cNvSpPr>
          <p:nvPr/>
        </p:nvSpPr>
        <p:spPr bwMode="auto">
          <a:xfrm>
            <a:off x="3328990" y="1628779"/>
            <a:ext cx="1837135" cy="2087563"/>
          </a:xfrm>
          <a:prstGeom prst="ellipse">
            <a:avLst/>
          </a:prstGeom>
          <a:solidFill>
            <a:srgbClr val="CCFFCC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ja-JP" dirty="0" smtClean="0">
                <a:solidFill>
                  <a:prstClr val="black"/>
                </a:solidFill>
                <a:latin typeface="Arial" panose="020B0604020202020204" pitchFamily="34" charset="0"/>
              </a:rPr>
              <a:t>Assembly:</a:t>
            </a:r>
            <a:endParaRPr lang="en-US" altLang="ja-JP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ja-JP" dirty="0" smtClean="0">
                <a:solidFill>
                  <a:prstClr val="black"/>
                </a:solidFill>
                <a:latin typeface="Arial" panose="020B0604020202020204" pitchFamily="34" charset="0"/>
              </a:rPr>
              <a:t>Bike</a:t>
            </a:r>
            <a:endParaRPr lang="en-US" altLang="ja-JP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ctr"/>
            <a:r>
              <a:rPr lang="en-GB" altLang="ja-JP" dirty="0" smtClean="0">
                <a:solidFill>
                  <a:prstClr val="black"/>
                </a:solidFill>
                <a:latin typeface="Arial" panose="020B0604020202020204" pitchFamily="34" charset="0"/>
              </a:rPr>
              <a:t>Car</a:t>
            </a:r>
            <a:endParaRPr lang="en-US" altLang="ja-JP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ja-JP" dirty="0" smtClean="0">
                <a:solidFill>
                  <a:prstClr val="black"/>
                </a:solidFill>
                <a:latin typeface="Arial" panose="020B0604020202020204" pitchFamily="34" charset="0"/>
              </a:rPr>
              <a:t>Other machine</a:t>
            </a:r>
            <a:endParaRPr lang="en-US" altLang="ja-JP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158" name="Oval 1239"/>
          <p:cNvSpPr>
            <a:spLocks noChangeArrowheads="1"/>
          </p:cNvSpPr>
          <p:nvPr/>
        </p:nvSpPr>
        <p:spPr bwMode="auto">
          <a:xfrm>
            <a:off x="5435206" y="1484313"/>
            <a:ext cx="2431256" cy="2087562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ja-JP" dirty="0">
                <a:solidFill>
                  <a:prstClr val="black"/>
                </a:solidFill>
                <a:latin typeface="Arial" panose="020B0604020202020204" pitchFamily="34" charset="0"/>
              </a:rPr>
              <a:t>Industrial Materials:</a:t>
            </a:r>
          </a:p>
          <a:p>
            <a:pPr algn="ctr"/>
            <a:r>
              <a:rPr lang="en-US" altLang="ja-JP" dirty="0">
                <a:solidFill>
                  <a:prstClr val="black"/>
                </a:solidFill>
                <a:latin typeface="Arial" panose="020B0604020202020204" pitchFamily="34" charset="0"/>
              </a:rPr>
              <a:t>steel</a:t>
            </a:r>
          </a:p>
          <a:p>
            <a:pPr algn="ctr"/>
            <a:r>
              <a:rPr lang="en-US" altLang="ja-JP" dirty="0">
                <a:solidFill>
                  <a:prstClr val="black"/>
                </a:solidFill>
                <a:latin typeface="Arial" panose="020B0604020202020204" pitchFamily="34" charset="0"/>
              </a:rPr>
              <a:t>Plastics</a:t>
            </a:r>
          </a:p>
          <a:p>
            <a:pPr algn="ctr"/>
            <a:r>
              <a:rPr lang="en-US" altLang="ja-JP" dirty="0">
                <a:solidFill>
                  <a:prstClr val="black"/>
                </a:solidFill>
                <a:latin typeface="Arial" panose="020B0604020202020204" pitchFamily="34" charset="0"/>
              </a:rPr>
              <a:t>chemistry</a:t>
            </a:r>
          </a:p>
          <a:p>
            <a:pPr algn="ctr"/>
            <a:r>
              <a:rPr lang="en-US" altLang="ja-JP" dirty="0">
                <a:solidFill>
                  <a:prstClr val="black"/>
                </a:solidFill>
                <a:latin typeface="Arial" panose="020B0604020202020204" pitchFamily="34" charset="0"/>
              </a:rPr>
              <a:t>Cement, etc..</a:t>
            </a:r>
          </a:p>
        </p:txBody>
      </p:sp>
      <p:sp>
        <p:nvSpPr>
          <p:cNvPr id="6159" name="Text Box 1240"/>
          <p:cNvSpPr txBox="1">
            <a:spLocks noChangeArrowheads="1"/>
          </p:cNvSpPr>
          <p:nvPr/>
        </p:nvSpPr>
        <p:spPr bwMode="auto">
          <a:xfrm>
            <a:off x="4949429" y="4868863"/>
            <a:ext cx="18371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ja-JP" dirty="0">
                <a:solidFill>
                  <a:prstClr val="black"/>
                </a:solidFill>
                <a:latin typeface="Arial" panose="020B0604020202020204" pitchFamily="34" charset="0"/>
              </a:rPr>
              <a:t>Machinery &amp; electronic components</a:t>
            </a:r>
          </a:p>
        </p:txBody>
      </p:sp>
      <p:sp>
        <p:nvSpPr>
          <p:cNvPr id="6160" name="Text Box 1241"/>
          <p:cNvSpPr txBox="1">
            <a:spLocks noChangeArrowheads="1"/>
          </p:cNvSpPr>
          <p:nvPr/>
        </p:nvSpPr>
        <p:spPr bwMode="auto">
          <a:xfrm>
            <a:off x="4956621" y="4461098"/>
            <a:ext cx="1566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ja-JP" dirty="0" smtClean="0">
                <a:solidFill>
                  <a:prstClr val="black"/>
                </a:solidFill>
                <a:latin typeface="Arial" panose="020B0604020202020204" pitchFamily="34" charset="0"/>
              </a:rPr>
              <a:t>Mold</a:t>
            </a:r>
            <a:endParaRPr lang="en-US" altLang="ja-JP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161" name="Text Box 1242"/>
          <p:cNvSpPr txBox="1">
            <a:spLocks noChangeArrowheads="1"/>
          </p:cNvSpPr>
          <p:nvPr/>
        </p:nvSpPr>
        <p:spPr bwMode="auto">
          <a:xfrm>
            <a:off x="4950619" y="3429001"/>
            <a:ext cx="149661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ja-JP" dirty="0">
                <a:solidFill>
                  <a:prstClr val="black"/>
                </a:solidFill>
                <a:latin typeface="Arial" panose="020B0604020202020204" pitchFamily="34" charset="0"/>
              </a:rPr>
              <a:t>Forging, casting, welding, heat treatment, etc.</a:t>
            </a:r>
          </a:p>
        </p:txBody>
      </p:sp>
      <p:sp>
        <p:nvSpPr>
          <p:cNvPr id="6162" name="Oval 1247"/>
          <p:cNvSpPr>
            <a:spLocks noChangeArrowheads="1"/>
          </p:cNvSpPr>
          <p:nvPr/>
        </p:nvSpPr>
        <p:spPr bwMode="auto">
          <a:xfrm>
            <a:off x="4356498" y="5949950"/>
            <a:ext cx="917972" cy="43180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ja-JP" sz="1600" dirty="0" smtClean="0">
                <a:solidFill>
                  <a:prstClr val="black"/>
                </a:solidFill>
                <a:latin typeface="Arial" panose="020B0604020202020204" pitchFamily="34" charset="0"/>
              </a:rPr>
              <a:t>Software</a:t>
            </a:r>
            <a:endParaRPr lang="en-US" altLang="ja-JP" sz="16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163" name="Oval 1248"/>
          <p:cNvSpPr>
            <a:spLocks noChangeArrowheads="1"/>
          </p:cNvSpPr>
          <p:nvPr/>
        </p:nvSpPr>
        <p:spPr bwMode="auto">
          <a:xfrm>
            <a:off x="5868592" y="5949950"/>
            <a:ext cx="917972" cy="431800"/>
          </a:xfrm>
          <a:prstGeom prst="ellipse">
            <a:avLst/>
          </a:prstGeom>
          <a:solidFill>
            <a:srgbClr val="FF99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GB" altLang="ja-JP" sz="1600" dirty="0" smtClean="0">
                <a:solidFill>
                  <a:prstClr val="black"/>
                </a:solidFill>
                <a:latin typeface="Arial" panose="020B0604020202020204" pitchFamily="34" charset="0"/>
              </a:rPr>
              <a:t>Ship building</a:t>
            </a:r>
            <a:endParaRPr lang="en-US" altLang="ja-JP" sz="16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164" name="Text Box 1250"/>
          <p:cNvSpPr txBox="1">
            <a:spLocks noChangeArrowheads="1"/>
          </p:cNvSpPr>
          <p:nvPr/>
        </p:nvSpPr>
        <p:spPr bwMode="auto">
          <a:xfrm>
            <a:off x="4302919" y="4868867"/>
            <a:ext cx="215504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ja-JP" sz="2000" b="1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6165" name="Line 1251"/>
          <p:cNvSpPr>
            <a:spLocks noChangeShapeType="1"/>
          </p:cNvSpPr>
          <p:nvPr/>
        </p:nvSpPr>
        <p:spPr bwMode="auto">
          <a:xfrm>
            <a:off x="4248151" y="5300663"/>
            <a:ext cx="325041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166" name="Text Box 1252"/>
          <p:cNvSpPr txBox="1">
            <a:spLocks noChangeArrowheads="1"/>
          </p:cNvSpPr>
          <p:nvPr/>
        </p:nvSpPr>
        <p:spPr bwMode="auto">
          <a:xfrm>
            <a:off x="4733926" y="1916117"/>
            <a:ext cx="215504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ja-JP" sz="2000" b="1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6167" name="Text Box 1253"/>
          <p:cNvSpPr txBox="1">
            <a:spLocks noChangeArrowheads="1"/>
          </p:cNvSpPr>
          <p:nvPr/>
        </p:nvSpPr>
        <p:spPr bwMode="auto">
          <a:xfrm>
            <a:off x="5112544" y="1844676"/>
            <a:ext cx="215504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ja-JP" sz="2000" b="1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6168" name="Line 1254"/>
          <p:cNvSpPr>
            <a:spLocks noChangeShapeType="1"/>
          </p:cNvSpPr>
          <p:nvPr/>
        </p:nvSpPr>
        <p:spPr bwMode="auto">
          <a:xfrm flipV="1">
            <a:off x="5004197" y="1916116"/>
            <a:ext cx="0" cy="3587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169" name="Line 1255"/>
          <p:cNvSpPr>
            <a:spLocks noChangeShapeType="1"/>
          </p:cNvSpPr>
          <p:nvPr/>
        </p:nvSpPr>
        <p:spPr bwMode="auto">
          <a:xfrm flipV="1">
            <a:off x="5381625" y="1773242"/>
            <a:ext cx="0" cy="3587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170" name="Line 1256"/>
          <p:cNvSpPr>
            <a:spLocks noChangeShapeType="1"/>
          </p:cNvSpPr>
          <p:nvPr/>
        </p:nvSpPr>
        <p:spPr bwMode="auto">
          <a:xfrm flipV="1">
            <a:off x="6447235" y="4857754"/>
            <a:ext cx="0" cy="3587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171" name="Line 1257"/>
          <p:cNvSpPr>
            <a:spLocks noChangeShapeType="1"/>
          </p:cNvSpPr>
          <p:nvPr/>
        </p:nvSpPr>
        <p:spPr bwMode="auto">
          <a:xfrm flipV="1">
            <a:off x="7542610" y="2349504"/>
            <a:ext cx="0" cy="3587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172" name="Line 1258"/>
          <p:cNvSpPr>
            <a:spLocks noChangeShapeType="1"/>
          </p:cNvSpPr>
          <p:nvPr/>
        </p:nvSpPr>
        <p:spPr bwMode="auto">
          <a:xfrm>
            <a:off x="5164931" y="6165850"/>
            <a:ext cx="325041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173" name="Text Box 1259"/>
          <p:cNvSpPr txBox="1">
            <a:spLocks noChangeArrowheads="1"/>
          </p:cNvSpPr>
          <p:nvPr/>
        </p:nvSpPr>
        <p:spPr bwMode="auto">
          <a:xfrm>
            <a:off x="5219701" y="5734054"/>
            <a:ext cx="215504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ja-JP" sz="2000" b="1" dirty="0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6174" name="Text Box 1260"/>
          <p:cNvSpPr txBox="1">
            <a:spLocks noChangeArrowheads="1"/>
          </p:cNvSpPr>
          <p:nvPr/>
        </p:nvSpPr>
        <p:spPr bwMode="auto">
          <a:xfrm>
            <a:off x="6176962" y="4857754"/>
            <a:ext cx="215504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ja-JP" sz="2000" b="1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6175" name="Text Box 1261"/>
          <p:cNvSpPr txBox="1">
            <a:spLocks noChangeArrowheads="1"/>
          </p:cNvSpPr>
          <p:nvPr/>
        </p:nvSpPr>
        <p:spPr bwMode="auto">
          <a:xfrm>
            <a:off x="7272337" y="2349504"/>
            <a:ext cx="215504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ja-JP" sz="2000" b="1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23602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485902" y="142875"/>
            <a:ext cx="6247210" cy="571500"/>
          </a:xfrm>
        </p:spPr>
        <p:txBody>
          <a:bodyPr>
            <a:normAutofit fontScale="90000"/>
          </a:bodyPr>
          <a:lstStyle/>
          <a:p>
            <a:r>
              <a:rPr lang="en-AU" altLang="en-US" dirty="0" smtClean="0"/>
              <a:t>Current industrial policies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sz="quarter" idx="1"/>
          </p:nvPr>
        </p:nvSpPr>
        <p:spPr>
          <a:xfrm>
            <a:off x="734787" y="858614"/>
            <a:ext cx="6247210" cy="5643563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AU" dirty="0" smtClean="0"/>
              <a:t>Policy framework for industrial development: quite comprehensive and complex</a:t>
            </a:r>
          </a:p>
          <a:p>
            <a:pPr lvl="1">
              <a:lnSpc>
                <a:spcPct val="120000"/>
              </a:lnSpc>
              <a:defRPr/>
            </a:pPr>
            <a:r>
              <a:rPr lang="en-AU" dirty="0" smtClean="0"/>
              <a:t>Components: policies in industry; trade; investment and FDI; real estates; ODA; etc...</a:t>
            </a:r>
          </a:p>
          <a:p>
            <a:pPr lvl="1">
              <a:lnSpc>
                <a:spcPct val="120000"/>
              </a:lnSpc>
              <a:defRPr/>
            </a:pPr>
            <a:r>
              <a:rPr lang="en-AU" dirty="0" smtClean="0"/>
              <a:t>Related aspects in Vietnam: transformation of State owned enterprise (SOE); institutional reform (investment and business environment)</a:t>
            </a:r>
          </a:p>
          <a:p>
            <a:pPr lvl="1">
              <a:lnSpc>
                <a:spcPct val="120000"/>
              </a:lnSpc>
              <a:defRPr/>
            </a:pPr>
            <a:r>
              <a:rPr lang="en-AU" dirty="0" smtClean="0"/>
              <a:t>Industrial polices usually include</a:t>
            </a:r>
          </a:p>
          <a:p>
            <a:pPr lvl="2">
              <a:lnSpc>
                <a:spcPct val="120000"/>
              </a:lnSpc>
              <a:defRPr/>
            </a:pPr>
            <a:r>
              <a:rPr lang="en-AU" dirty="0" smtClean="0"/>
              <a:t>Intervention measures in trade activities</a:t>
            </a:r>
          </a:p>
          <a:p>
            <a:pPr lvl="2">
              <a:lnSpc>
                <a:spcPct val="120000"/>
              </a:lnSpc>
              <a:defRPr/>
            </a:pPr>
            <a:r>
              <a:rPr lang="en-AU" dirty="0" smtClean="0"/>
              <a:t>Intervention measures in goods market</a:t>
            </a:r>
          </a:p>
          <a:p>
            <a:pPr lvl="2">
              <a:lnSpc>
                <a:spcPct val="120000"/>
              </a:lnSpc>
              <a:defRPr/>
            </a:pPr>
            <a:r>
              <a:rPr lang="en-AU" dirty="0" smtClean="0"/>
              <a:t>Intervention measure in manufacturing factor market</a:t>
            </a:r>
          </a:p>
          <a:p>
            <a:pPr algn="just">
              <a:lnSpc>
                <a:spcPct val="120000"/>
              </a:lnSpc>
              <a:defRPr/>
            </a:pPr>
            <a:r>
              <a:rPr lang="en-AU" dirty="0" smtClean="0"/>
              <a:t>The most important thing is: policies create a common motivation framework for industrial development, independent of ownership</a:t>
            </a:r>
          </a:p>
        </p:txBody>
      </p:sp>
    </p:spTree>
    <p:extLst>
      <p:ext uri="{BB962C8B-B14F-4D97-AF65-F5344CB8AC3E}">
        <p14:creationId xmlns:p14="http://schemas.microsoft.com/office/powerpoint/2010/main" val="186131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/>
          <p:cNvSpPr>
            <a:spLocks noGrp="1"/>
          </p:cNvSpPr>
          <p:nvPr>
            <p:ph sz="quarter" idx="1"/>
          </p:nvPr>
        </p:nvSpPr>
        <p:spPr>
          <a:xfrm>
            <a:off x="612323" y="346306"/>
            <a:ext cx="6613071" cy="6143625"/>
          </a:xfrm>
        </p:spPr>
        <p:txBody>
          <a:bodyPr>
            <a:normAutofit fontScale="92500" lnSpcReduction="10000"/>
          </a:bodyPr>
          <a:lstStyle/>
          <a:p>
            <a:r>
              <a:rPr lang="en-AU" altLang="en-US" dirty="0" smtClean="0"/>
              <a:t>Background of industrial policies:</a:t>
            </a:r>
          </a:p>
          <a:p>
            <a:pPr lvl="1"/>
            <a:r>
              <a:rPr lang="en-AU" altLang="en-US" dirty="0" smtClean="0"/>
              <a:t>Efforts to promote international trade integration and attract FDI into industries (BTA with U.S in 2000; AFTA; ACFTA; AKFTA; WTO; AJCEP; AANZFTA; AIFTA);</a:t>
            </a:r>
          </a:p>
          <a:p>
            <a:pPr lvl="1"/>
            <a:r>
              <a:rPr lang="en-AU" altLang="en-US" dirty="0" smtClean="0"/>
              <a:t>Strong and comprehensive domestic reform (equitization of SOEs and establishment of state economic group; judicial reform; land reform; administrative reform);</a:t>
            </a:r>
          </a:p>
          <a:p>
            <a:pPr lvl="1"/>
            <a:r>
              <a:rPr lang="en-AU" altLang="en-US" dirty="0" smtClean="0"/>
              <a:t>Macro economic fluctuation, especially from 2007 (high growth rate </a:t>
            </a:r>
            <a:r>
              <a:rPr lang="en-AU" altLang="en-US" dirty="0" smtClean="0">
                <a:sym typeface="Wingdings" panose="05000000000000000000" pitchFamily="2" charset="2"/>
              </a:rPr>
              <a:t> macro economics instability  economic reduction  economic recovery  macro economic instability)</a:t>
            </a:r>
          </a:p>
          <a:p>
            <a:pPr lvl="2"/>
            <a:r>
              <a:rPr lang="en-AU" altLang="en-US" dirty="0" smtClean="0">
                <a:sym typeface="Wingdings" panose="05000000000000000000" pitchFamily="2" charset="2"/>
              </a:rPr>
              <a:t>Access credit, foreign currencies and other resources for industrial production</a:t>
            </a:r>
            <a:endParaRPr lang="en-AU" altLang="en-US" dirty="0" smtClean="0"/>
          </a:p>
          <a:p>
            <a:pPr lvl="1"/>
            <a:r>
              <a:rPr lang="en-AU" altLang="en-US" dirty="0" smtClean="0"/>
              <a:t>Many big changes after joining WTO, little space for administrative policy intervention</a:t>
            </a:r>
          </a:p>
          <a:p>
            <a:endParaRPr lang="en-AU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3510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2"/>
          <p:cNvSpPr>
            <a:spLocks noGrp="1"/>
          </p:cNvSpPr>
          <p:nvPr>
            <p:ph sz="quarter" idx="1"/>
          </p:nvPr>
        </p:nvSpPr>
        <p:spPr>
          <a:xfrm>
            <a:off x="538845" y="321128"/>
            <a:ext cx="6247210" cy="62865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  <a:defRPr/>
            </a:pPr>
            <a:r>
              <a:rPr lang="en-AU" dirty="0" smtClean="0"/>
              <a:t>Industrial development strategy and plans</a:t>
            </a:r>
          </a:p>
          <a:p>
            <a:pPr lvl="1">
              <a:lnSpc>
                <a:spcPct val="110000"/>
              </a:lnSpc>
              <a:defRPr/>
            </a:pPr>
            <a:r>
              <a:rPr lang="en-AU" dirty="0" smtClean="0"/>
              <a:t>Socio-economic development strategy 2011-2020: aim to develop Vietnam to an industrial countries, orient towards modernization, in 2020 (industry + services &gt; 85% GDP; high technology or using high technology product ~ 45% GDP; processing industries ~ 40% industrial output</a:t>
            </a:r>
          </a:p>
          <a:p>
            <a:pPr lvl="1">
              <a:lnSpc>
                <a:spcPct val="110000"/>
              </a:lnSpc>
              <a:defRPr/>
            </a:pPr>
            <a:r>
              <a:rPr lang="en-AU" dirty="0" smtClean="0"/>
              <a:t>Restructure industrial production (increase technology proportion, localization ratio, connection in global and regional production network; develop supporting industries + industrial clusters);</a:t>
            </a:r>
          </a:p>
          <a:p>
            <a:pPr lvl="1">
              <a:lnSpc>
                <a:spcPct val="110000"/>
              </a:lnSpc>
              <a:defRPr/>
            </a:pPr>
            <a:r>
              <a:rPr lang="en-AU" dirty="0" smtClean="0"/>
              <a:t>Change much compared to Socio-economic development strategy 2001-2010 (e.g.: no longer exist “choosing the winner” mindset; 2001-2010 strategy: selectively develop some heavy industries such as oil and gas, basic chemicals, etc..)</a:t>
            </a:r>
          </a:p>
          <a:p>
            <a:pPr lvl="1">
              <a:lnSpc>
                <a:spcPct val="110000"/>
              </a:lnSpc>
              <a:defRPr/>
            </a:pPr>
            <a:r>
              <a:rPr lang="en-AU" dirty="0" smtClean="0"/>
              <a:t>Not oriented enough for regional and sectorial development strategy </a:t>
            </a:r>
            <a:r>
              <a:rPr lang="en-AU" altLang="en-US" dirty="0" smtClean="0">
                <a:sym typeface="Wingdings" panose="05000000000000000000" pitchFamily="2" charset="2"/>
              </a:rPr>
              <a:t> inconsistency</a:t>
            </a: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254046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1311</Words>
  <Application>Microsoft Office PowerPoint</Application>
  <PresentationFormat>On-screen Show (4:3)</PresentationFormat>
  <Paragraphs>161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Facet</vt:lpstr>
      <vt:lpstr>PowerPoint Presentation</vt:lpstr>
      <vt:lpstr>INTRODUCTION</vt:lpstr>
      <vt:lpstr>PowerPoint Presentation</vt:lpstr>
      <vt:lpstr>Potentials industries in industrial researches</vt:lpstr>
      <vt:lpstr>Strategy to position potential industries in the future</vt:lpstr>
      <vt:lpstr>PowerPoint Presentation</vt:lpstr>
      <vt:lpstr>Current industrial policies</vt:lpstr>
      <vt:lpstr>PowerPoint Presentation</vt:lpstr>
      <vt:lpstr>PowerPoint Presentation</vt:lpstr>
      <vt:lpstr>PowerPoint Presentation</vt:lpstr>
      <vt:lpstr>Industrial Development Strategy for 2025, visions toward 2035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 1</dc:creator>
  <cp:lastModifiedBy>dell 1</cp:lastModifiedBy>
  <cp:revision>1</cp:revision>
  <dcterms:created xsi:type="dcterms:W3CDTF">2015-03-26T03:45:49Z</dcterms:created>
  <dcterms:modified xsi:type="dcterms:W3CDTF">2015-03-26T03:46:29Z</dcterms:modified>
</cp:coreProperties>
</file>